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14"/>
  </p:notesMasterIdLst>
  <p:sldIdLst>
    <p:sldId id="295" r:id="rId2"/>
    <p:sldId id="309" r:id="rId3"/>
    <p:sldId id="310" r:id="rId4"/>
    <p:sldId id="303" r:id="rId5"/>
    <p:sldId id="311" r:id="rId6"/>
    <p:sldId id="317" r:id="rId7"/>
    <p:sldId id="316" r:id="rId8"/>
    <p:sldId id="312" r:id="rId9"/>
    <p:sldId id="314" r:id="rId10"/>
    <p:sldId id="313" r:id="rId11"/>
    <p:sldId id="315" r:id="rId12"/>
    <p:sldId id="305" r:id="rId13"/>
  </p:sldIdLst>
  <p:sldSz cx="24384000" cy="13716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ED7"/>
    <a:srgbClr val="2924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9" autoAdjust="0"/>
    <p:restoredTop sz="9471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774" y="10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27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190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4500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4528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8899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335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2540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8100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306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93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488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60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25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26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500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41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68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48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4960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03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4/8/2024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70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3" y="-23201"/>
            <a:ext cx="24372000" cy="8999991"/>
          </a:xfrm>
          <a:prstGeom prst="rect">
            <a:avLst/>
          </a:prstGeom>
        </p:spPr>
      </p:pic>
      <p:pic>
        <p:nvPicPr>
          <p:cNvPr id="35" name="Afbeelding" descr="Afbeeldi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57" y="-111038"/>
            <a:ext cx="24642315" cy="349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Afbeelding" descr="Afbeelding"/>
          <p:cNvPicPr>
            <a:picLocks noChangeAspect="1"/>
          </p:cNvPicPr>
          <p:nvPr/>
        </p:nvPicPr>
        <p:blipFill>
          <a:blip r:embed="rId5" cstate="screen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22" y="8448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Afbeelding" descr="Afbeeldi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Gebiedsontwikkeling Stadskade Almelo"/>
          <p:cNvSpPr txBox="1"/>
          <p:nvPr/>
        </p:nvSpPr>
        <p:spPr>
          <a:xfrm>
            <a:off x="2334986" y="9617341"/>
            <a:ext cx="17794374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pPr algn="ctr"/>
            <a:r>
              <a:rPr lang="nl-NL" b="1" dirty="0" smtClean="0"/>
              <a:t>Gebiedsontwikkeling</a:t>
            </a:r>
            <a:r>
              <a:rPr lang="nl-NL" sz="4400" b="1" dirty="0" smtClean="0"/>
              <a:t> </a:t>
            </a:r>
            <a:r>
              <a:rPr lang="nl-NL" b="1" dirty="0" err="1" smtClean="0"/>
              <a:t>Tencate</a:t>
            </a:r>
            <a:r>
              <a:rPr lang="nl-NL" b="1" dirty="0" smtClean="0"/>
              <a:t> Nijverdal </a:t>
            </a:r>
            <a:endParaRPr b="1" dirty="0"/>
          </a:p>
        </p:txBody>
      </p:sp>
      <p:sp>
        <p:nvSpPr>
          <p:cNvPr id="40" name="12 november 2019"/>
          <p:cNvSpPr txBox="1"/>
          <p:nvPr/>
        </p:nvSpPr>
        <p:spPr>
          <a:xfrm>
            <a:off x="4476297" y="10902555"/>
            <a:ext cx="1306788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2" indent="0" defTabSz="457200">
              <a:defRPr sz="4000" b="0" cap="all">
                <a:solidFill>
                  <a:srgbClr val="29245B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pPr>
            <a:r>
              <a:rPr lang="nl-NL" dirty="0" smtClean="0"/>
              <a:t>Informatiebijeenkomst 3 en 4 april 2024</a:t>
            </a:r>
            <a:endParaRPr dirty="0"/>
          </a:p>
        </p:txBody>
      </p:sp>
      <p:pic>
        <p:nvPicPr>
          <p:cNvPr id="42" name="Afbeelding" descr="Afbeeldi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42156" y="6724239"/>
            <a:ext cx="24642316" cy="2325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Afbeelding" descr="Afbeeldi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6" y="-20684"/>
            <a:ext cx="24529604" cy="3756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Afbeelding" descr="Afbeeldi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91" y="901094"/>
            <a:ext cx="15119351" cy="31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80434"/>
            <a:ext cx="24384000" cy="13716000"/>
          </a:xfrm>
          <a:prstGeom prst="rect">
            <a:avLst/>
          </a:prstGeom>
        </p:spPr>
      </p:pic>
      <p:pic>
        <p:nvPicPr>
          <p:cNvPr id="180" name="Afbeelding" descr="Afbeeldi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6" cstate="email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-8573" y="7711277"/>
            <a:ext cx="9615087" cy="588172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597869" y="7952822"/>
            <a:ext cx="88124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sp>
        <p:nvSpPr>
          <p:cNvPr id="190" name="HMO"/>
          <p:cNvSpPr txBox="1"/>
          <p:nvPr/>
        </p:nvSpPr>
        <p:spPr>
          <a:xfrm>
            <a:off x="1690751" y="2761134"/>
            <a:ext cx="102657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endParaRPr dirty="0"/>
          </a:p>
        </p:txBody>
      </p:sp>
      <p:sp>
        <p:nvSpPr>
          <p:cNvPr id="19" name="Focus: aanjagen van marktinvesteringen, samenwerking publiek-privaat…">
            <a:extLst>
              <a:ext uri="{FF2B5EF4-FFF2-40B4-BE49-F238E27FC236}">
                <a16:creationId xmlns:a16="http://schemas.microsoft.com/office/drawing/2014/main" id="{3C1C2583-EAEA-E84E-A680-C057B4E546A3}"/>
              </a:ext>
            </a:extLst>
          </p:cNvPr>
          <p:cNvSpPr txBox="1"/>
          <p:nvPr/>
        </p:nvSpPr>
        <p:spPr>
          <a:xfrm>
            <a:off x="1597869" y="5129835"/>
            <a:ext cx="951682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spcBef>
                <a:spcPts val="4000"/>
              </a:spcBef>
              <a:buClr>
                <a:srgbClr val="299ED7"/>
              </a:buClr>
              <a:buSzPct val="100000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4"/>
            <a:ext cx="24384000" cy="13716000"/>
          </a:xfrm>
          <a:prstGeom prst="rect">
            <a:avLst/>
          </a:prstGeom>
        </p:spPr>
      </p:pic>
      <p:pic>
        <p:nvPicPr>
          <p:cNvPr id="180" name="Afbeelding" descr="Afbeeldi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6" cstate="email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-12826937" y="-104363"/>
            <a:ext cx="2242208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597869" y="7952822"/>
            <a:ext cx="88124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sp>
        <p:nvSpPr>
          <p:cNvPr id="190" name="HMO"/>
          <p:cNvSpPr txBox="1"/>
          <p:nvPr/>
        </p:nvSpPr>
        <p:spPr>
          <a:xfrm>
            <a:off x="1690751" y="2761134"/>
            <a:ext cx="102657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endParaRPr dirty="0"/>
          </a:p>
        </p:txBody>
      </p:sp>
      <p:sp>
        <p:nvSpPr>
          <p:cNvPr id="19" name="Focus: aanjagen van marktinvesteringen, samenwerking publiek-privaat…">
            <a:extLst>
              <a:ext uri="{FF2B5EF4-FFF2-40B4-BE49-F238E27FC236}">
                <a16:creationId xmlns:a16="http://schemas.microsoft.com/office/drawing/2014/main" id="{3C1C2583-EAEA-E84E-A680-C057B4E546A3}"/>
              </a:ext>
            </a:extLst>
          </p:cNvPr>
          <p:cNvSpPr txBox="1"/>
          <p:nvPr/>
        </p:nvSpPr>
        <p:spPr>
          <a:xfrm>
            <a:off x="1597869" y="5129835"/>
            <a:ext cx="951682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spcBef>
                <a:spcPts val="4000"/>
              </a:spcBef>
              <a:buClr>
                <a:srgbClr val="299ED7"/>
              </a:buClr>
              <a:buSzPct val="100000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4" y="0"/>
            <a:ext cx="24384000" cy="13716000"/>
          </a:xfrm>
          <a:prstGeom prst="rect">
            <a:avLst/>
          </a:prstGeom>
        </p:spPr>
      </p:pic>
      <p:pic>
        <p:nvPicPr>
          <p:cNvPr id="180" name="Afbeelding" descr="Afbeeldi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6" cstate="email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-8573" y="7711277"/>
            <a:ext cx="9615087" cy="588172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597869" y="7952822"/>
            <a:ext cx="88124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sp>
        <p:nvSpPr>
          <p:cNvPr id="190" name="HMO"/>
          <p:cNvSpPr txBox="1"/>
          <p:nvPr/>
        </p:nvSpPr>
        <p:spPr>
          <a:xfrm>
            <a:off x="1690751" y="2761134"/>
            <a:ext cx="102657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endParaRPr dirty="0"/>
          </a:p>
        </p:txBody>
      </p:sp>
      <p:sp>
        <p:nvSpPr>
          <p:cNvPr id="19" name="Focus: aanjagen van marktinvesteringen, samenwerking publiek-privaat…">
            <a:extLst>
              <a:ext uri="{FF2B5EF4-FFF2-40B4-BE49-F238E27FC236}">
                <a16:creationId xmlns:a16="http://schemas.microsoft.com/office/drawing/2014/main" id="{3C1C2583-EAEA-E84E-A680-C057B4E546A3}"/>
              </a:ext>
            </a:extLst>
          </p:cNvPr>
          <p:cNvSpPr txBox="1"/>
          <p:nvPr/>
        </p:nvSpPr>
        <p:spPr>
          <a:xfrm>
            <a:off x="1597869" y="5129835"/>
            <a:ext cx="951682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spcBef>
                <a:spcPts val="4000"/>
              </a:spcBef>
              <a:buClr>
                <a:srgbClr val="299ED7"/>
              </a:buClr>
              <a:buSzPct val="100000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89"/>
          <a:stretch/>
        </p:blipFill>
        <p:spPr>
          <a:xfrm>
            <a:off x="14634573" y="33866"/>
            <a:ext cx="9743077" cy="13682133"/>
          </a:xfrm>
          <a:prstGeom prst="rect">
            <a:avLst/>
          </a:prstGeom>
        </p:spPr>
      </p:pic>
      <p:pic>
        <p:nvPicPr>
          <p:cNvPr id="180" name="Afbeelding" descr="Afbeeldi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Afbeelding" descr="Afbeeld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91" y="871461"/>
            <a:ext cx="15119351" cy="31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6" cstate="screen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-74651" y="7843579"/>
            <a:ext cx="9615087" cy="588172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644523" y="5252357"/>
            <a:ext cx="11783609" cy="4206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dirty="0" smtClean="0"/>
              <a:t>Werkt sinds 2009 aan maatschappelijke gebiedsontwikkeling </a:t>
            </a:r>
          </a:p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dirty="0" smtClean="0"/>
              <a:t>Provincie Overijssel 100% aandeelhouder</a:t>
            </a:r>
          </a:p>
          <a:p>
            <a:pPr marL="571500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dirty="0" smtClean="0"/>
              <a:t>Actief op bedrijventerreinen, kantoorlocaties,  binnensteden en campussen </a:t>
            </a:r>
          </a:p>
        </p:txBody>
      </p:sp>
      <p:sp>
        <p:nvSpPr>
          <p:cNvPr id="189" name="Onze usp’s"/>
          <p:cNvSpPr txBox="1"/>
          <p:nvPr/>
        </p:nvSpPr>
        <p:spPr>
          <a:xfrm>
            <a:off x="1690751" y="3799476"/>
            <a:ext cx="1146089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lvl="2" indent="0" defTabSz="457200">
              <a:defRPr sz="4000" b="0" cap="all">
                <a:solidFill>
                  <a:srgbClr val="29245B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pPr>
            <a:r>
              <a:rPr lang="nl-NL" sz="3200" dirty="0" smtClean="0"/>
              <a:t>Herstructureringsmaatschappij </a:t>
            </a:r>
            <a:r>
              <a:rPr lang="nl-NL" sz="3200" dirty="0" err="1" smtClean="0"/>
              <a:t>overijssel</a:t>
            </a:r>
            <a:endParaRPr sz="3200" dirty="0"/>
          </a:p>
        </p:txBody>
      </p:sp>
      <p:sp>
        <p:nvSpPr>
          <p:cNvPr id="190" name="HMO"/>
          <p:cNvSpPr txBox="1"/>
          <p:nvPr/>
        </p:nvSpPr>
        <p:spPr>
          <a:xfrm>
            <a:off x="1690751" y="2861770"/>
            <a:ext cx="3625993" cy="907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r>
              <a:rPr lang="nl-NL" sz="4800" dirty="0" smtClean="0"/>
              <a:t>Wie is </a:t>
            </a:r>
            <a:r>
              <a:rPr sz="4800" dirty="0" smtClean="0"/>
              <a:t>HMO</a:t>
            </a:r>
            <a:endParaRPr sz="4800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Hengelo-Lambertuspassage-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9294" y="550756"/>
            <a:ext cx="10298356" cy="13056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Afbeelding" descr="Afbeeldi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Afbeelding" descr="Afbeeld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91" y="871461"/>
            <a:ext cx="15119351" cy="310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6" cstate="screen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-74651" y="7624983"/>
            <a:ext cx="9615087" cy="588172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589568" y="4176055"/>
            <a:ext cx="11663262" cy="359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71500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dirty="0" smtClean="0"/>
              <a:t>We </a:t>
            </a:r>
            <a:r>
              <a:rPr lang="nl-NL" dirty="0"/>
              <a:t>doen wat de markt niet kan, doet of </a:t>
            </a:r>
            <a:r>
              <a:rPr lang="nl-NL" dirty="0" smtClean="0"/>
              <a:t>durft</a:t>
            </a:r>
          </a:p>
          <a:p>
            <a:pPr marL="571500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dirty="0" smtClean="0"/>
              <a:t>We jagen private investeringen aan</a:t>
            </a:r>
          </a:p>
          <a:p>
            <a:pPr marL="571500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dirty="0" smtClean="0"/>
              <a:t>We werken met oog voor provinciale doelen en maatschappelijke meerwaarde </a:t>
            </a:r>
            <a:endParaRPr dirty="0"/>
          </a:p>
        </p:txBody>
      </p:sp>
      <p:sp>
        <p:nvSpPr>
          <p:cNvPr id="189" name="Onze usp’s"/>
          <p:cNvSpPr txBox="1"/>
          <p:nvPr/>
        </p:nvSpPr>
        <p:spPr>
          <a:xfrm>
            <a:off x="1690751" y="3769263"/>
            <a:ext cx="1146089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lvl="2" indent="0" defTabSz="457200">
              <a:defRPr sz="4000" b="0" cap="all">
                <a:solidFill>
                  <a:srgbClr val="29245B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pPr>
            <a:endParaRPr sz="3200" dirty="0"/>
          </a:p>
        </p:txBody>
      </p:sp>
      <p:sp>
        <p:nvSpPr>
          <p:cNvPr id="190" name="HMO"/>
          <p:cNvSpPr txBox="1"/>
          <p:nvPr/>
        </p:nvSpPr>
        <p:spPr>
          <a:xfrm>
            <a:off x="1690751" y="2861770"/>
            <a:ext cx="5426294" cy="907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r>
              <a:rPr lang="nl-NL" sz="4800" dirty="0" smtClean="0"/>
              <a:t>Hoe werkt </a:t>
            </a:r>
            <a:r>
              <a:rPr lang="nl-NL" sz="4800" dirty="0" err="1" smtClean="0"/>
              <a:t>hmo</a:t>
            </a:r>
            <a:endParaRPr sz="4800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3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fbeelding" descr="Afbeeldin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5" cstate="email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14882" y="7900742"/>
            <a:ext cx="9615087" cy="588172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597869" y="7952822"/>
            <a:ext cx="88124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sp>
        <p:nvSpPr>
          <p:cNvPr id="189" name="Onze usp’s"/>
          <p:cNvSpPr txBox="1"/>
          <p:nvPr/>
        </p:nvSpPr>
        <p:spPr>
          <a:xfrm>
            <a:off x="974873" y="3806822"/>
            <a:ext cx="1156547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defRPr sz="4000" b="0" cap="all">
                <a:solidFill>
                  <a:srgbClr val="29245B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pPr>
            <a:r>
              <a:rPr lang="nl-NL" sz="4800" cap="all" dirty="0" smtClean="0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rPr>
              <a:t>Gebiedsontwikkeling </a:t>
            </a:r>
            <a:r>
              <a:rPr lang="nl-NL" sz="4800" cap="all" dirty="0" err="1" smtClean="0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rPr>
              <a:t>TenCate</a:t>
            </a:r>
            <a:endParaRPr sz="4800" cap="all" dirty="0">
              <a:solidFill>
                <a:srgbClr val="299ED7"/>
              </a:solidFill>
              <a:latin typeface="CirceRounded-AltBold"/>
              <a:ea typeface="CirceRounded-AltBold"/>
              <a:cs typeface="CirceRounded-AltBold"/>
              <a:sym typeface="CirceRounded-AltBold"/>
            </a:endParaRPr>
          </a:p>
        </p:txBody>
      </p:sp>
      <p:sp>
        <p:nvSpPr>
          <p:cNvPr id="190" name="HMO"/>
          <p:cNvSpPr txBox="1"/>
          <p:nvPr/>
        </p:nvSpPr>
        <p:spPr>
          <a:xfrm>
            <a:off x="1690751" y="2761134"/>
            <a:ext cx="102657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endParaRPr dirty="0"/>
          </a:p>
        </p:txBody>
      </p:sp>
      <p:sp>
        <p:nvSpPr>
          <p:cNvPr id="19" name="Focus: aanjagen van marktinvesteringen, samenwerking publiek-privaat…">
            <a:extLst>
              <a:ext uri="{FF2B5EF4-FFF2-40B4-BE49-F238E27FC236}">
                <a16:creationId xmlns:a16="http://schemas.microsoft.com/office/drawing/2014/main" id="{3C1C2583-EAEA-E84E-A680-C057B4E546A3}"/>
              </a:ext>
            </a:extLst>
          </p:cNvPr>
          <p:cNvSpPr txBox="1"/>
          <p:nvPr/>
        </p:nvSpPr>
        <p:spPr>
          <a:xfrm>
            <a:off x="1597869" y="5129835"/>
            <a:ext cx="951682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spcBef>
                <a:spcPts val="4000"/>
              </a:spcBef>
              <a:buClr>
                <a:srgbClr val="299ED7"/>
              </a:buClr>
              <a:buSzPct val="100000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25861" y="5129835"/>
            <a:ext cx="201449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Arial" panose="020B0604020202020204" pitchFamily="34" charset="0"/>
              <a:buChar char="•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Samenwerking met </a:t>
            </a:r>
            <a:r>
              <a:rPr lang="nl-NL" sz="4000" dirty="0" err="1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TenCate</a:t>
            </a: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, provincie Overijssel en gemeente Hellendoorn</a:t>
            </a:r>
          </a:p>
          <a:p>
            <a:pPr marL="571500" lvl="1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Arial" panose="020B0604020202020204" pitchFamily="34" charset="0"/>
              <a:buChar char="•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Renovatie en verduurzaming van bestaande bouw, deels sloop en nieuwbouw</a:t>
            </a:r>
          </a:p>
          <a:p>
            <a:pPr marL="571500" lvl="1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Arial" panose="020B0604020202020204" pitchFamily="34" charset="0"/>
              <a:buChar char="•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Fase 1: bouw nieuwe fabriek </a:t>
            </a:r>
            <a:r>
              <a:rPr lang="nl-NL" sz="4000" dirty="0" err="1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TenCate</a:t>
            </a: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 Grass (</a:t>
            </a:r>
            <a:r>
              <a:rPr lang="nl-NL" sz="4000" dirty="0" err="1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Thiolon</a:t>
            </a: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)</a:t>
            </a:r>
          </a:p>
          <a:p>
            <a:pPr marL="571500" lvl="1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Arial" panose="020B0604020202020204" pitchFamily="34" charset="0"/>
              <a:buChar char="•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Ook verkenning naar mogelijkheden voor verdere invulling terrein </a:t>
            </a:r>
            <a:endParaRPr lang="nl-NL" sz="4000" dirty="0">
              <a:solidFill>
                <a:srgbClr val="29245B"/>
              </a:solidFill>
              <a:latin typeface="Alegreya Sans Regular"/>
              <a:ea typeface="Alegreya Sans Regular"/>
              <a:cs typeface="Alegrey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738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4002467-26E8-4F5D-9172-09B34DDEF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46" y="0"/>
            <a:ext cx="1936222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7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fbeelding" descr="Afbeeldin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5" cstate="email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14882" y="7900742"/>
            <a:ext cx="9615087" cy="588172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597869" y="7952822"/>
            <a:ext cx="88124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sp>
        <p:nvSpPr>
          <p:cNvPr id="189" name="Onze usp’s"/>
          <p:cNvSpPr txBox="1"/>
          <p:nvPr/>
        </p:nvSpPr>
        <p:spPr>
          <a:xfrm>
            <a:off x="974873" y="3806822"/>
            <a:ext cx="1156547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1" defTabSz="457200">
              <a:defRPr sz="4000" b="0" cap="all">
                <a:solidFill>
                  <a:srgbClr val="29245B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pPr>
            <a:r>
              <a:rPr lang="nl-NL" sz="4800" cap="all" dirty="0" smtClean="0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rPr>
              <a:t>impressies</a:t>
            </a:r>
            <a:endParaRPr sz="4800" cap="all" dirty="0">
              <a:solidFill>
                <a:srgbClr val="299ED7"/>
              </a:solidFill>
              <a:latin typeface="CirceRounded-AltBold"/>
              <a:ea typeface="CirceRounded-AltBold"/>
              <a:cs typeface="CirceRounded-AltBold"/>
              <a:sym typeface="CirceRounded-AltBold"/>
            </a:endParaRPr>
          </a:p>
        </p:txBody>
      </p:sp>
      <p:sp>
        <p:nvSpPr>
          <p:cNvPr id="190" name="HMO"/>
          <p:cNvSpPr txBox="1"/>
          <p:nvPr/>
        </p:nvSpPr>
        <p:spPr>
          <a:xfrm>
            <a:off x="1690751" y="2761134"/>
            <a:ext cx="102657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endParaRPr dirty="0"/>
          </a:p>
        </p:txBody>
      </p:sp>
      <p:sp>
        <p:nvSpPr>
          <p:cNvPr id="19" name="Focus: aanjagen van marktinvesteringen, samenwerking publiek-privaat…">
            <a:extLst>
              <a:ext uri="{FF2B5EF4-FFF2-40B4-BE49-F238E27FC236}">
                <a16:creationId xmlns:a16="http://schemas.microsoft.com/office/drawing/2014/main" id="{3C1C2583-EAEA-E84E-A680-C057B4E546A3}"/>
              </a:ext>
            </a:extLst>
          </p:cNvPr>
          <p:cNvSpPr txBox="1"/>
          <p:nvPr/>
        </p:nvSpPr>
        <p:spPr>
          <a:xfrm>
            <a:off x="1597869" y="5129835"/>
            <a:ext cx="951682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spcBef>
                <a:spcPts val="4000"/>
              </a:spcBef>
              <a:buClr>
                <a:srgbClr val="299ED7"/>
              </a:buClr>
              <a:buSzPct val="100000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25861" y="5129835"/>
            <a:ext cx="20144953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Arial" panose="020B0604020202020204" pitchFamily="34" charset="0"/>
              <a:buChar char="•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Op de volgende sheets ziet u een aantal impressies: plaatjes die een indru</a:t>
            </a: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k geven van de nieuwe fabriek van </a:t>
            </a:r>
            <a:r>
              <a:rPr lang="nl-NL" sz="4000" dirty="0" err="1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TenCate</a:t>
            </a: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 Grass.  </a:t>
            </a:r>
          </a:p>
          <a:p>
            <a:pPr marL="571500" lvl="1" indent="-571500" defTabSz="457200">
              <a:spcBef>
                <a:spcPts val="4000"/>
              </a:spcBef>
              <a:buClr>
                <a:srgbClr val="299ED7"/>
              </a:buClr>
              <a:buSzPct val="100000"/>
              <a:buFont typeface="Arial" panose="020B0604020202020204" pitchFamily="34" charset="0"/>
              <a:buChar char="•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r>
              <a:rPr lang="nl-NL" sz="4000" dirty="0" smtClean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</a:rPr>
              <a:t>De laatste sheet geeft een indruk van de mogelijke invulling van het terrein.  </a:t>
            </a:r>
            <a:endParaRPr lang="nl-NL" sz="4000" dirty="0">
              <a:solidFill>
                <a:srgbClr val="29245B"/>
              </a:solidFill>
              <a:latin typeface="Alegreya Sans Regular"/>
              <a:ea typeface="Alegreya Sans Regular"/>
              <a:cs typeface="Alegreya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348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0"/>
            <a:ext cx="24384000" cy="13716000"/>
          </a:xfrm>
          <a:prstGeom prst="rect">
            <a:avLst/>
          </a:prstGeom>
        </p:spPr>
      </p:pic>
      <p:pic>
        <p:nvPicPr>
          <p:cNvPr id="180" name="Afbeelding" descr="Afbeeldi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6" cstate="email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-8573" y="7711277"/>
            <a:ext cx="9615087" cy="588172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597869" y="7952822"/>
            <a:ext cx="88124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sp>
        <p:nvSpPr>
          <p:cNvPr id="190" name="HMO"/>
          <p:cNvSpPr txBox="1"/>
          <p:nvPr/>
        </p:nvSpPr>
        <p:spPr>
          <a:xfrm>
            <a:off x="1690751" y="2761134"/>
            <a:ext cx="102657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endParaRPr dirty="0"/>
          </a:p>
        </p:txBody>
      </p:sp>
      <p:sp>
        <p:nvSpPr>
          <p:cNvPr id="19" name="Focus: aanjagen van marktinvesteringen, samenwerking publiek-privaat…">
            <a:extLst>
              <a:ext uri="{FF2B5EF4-FFF2-40B4-BE49-F238E27FC236}">
                <a16:creationId xmlns:a16="http://schemas.microsoft.com/office/drawing/2014/main" id="{3C1C2583-EAEA-E84E-A680-C057B4E546A3}"/>
              </a:ext>
            </a:extLst>
          </p:cNvPr>
          <p:cNvSpPr txBox="1"/>
          <p:nvPr/>
        </p:nvSpPr>
        <p:spPr>
          <a:xfrm>
            <a:off x="1597869" y="5129835"/>
            <a:ext cx="951682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spcBef>
                <a:spcPts val="4000"/>
              </a:spcBef>
              <a:buClr>
                <a:srgbClr val="299ED7"/>
              </a:buClr>
              <a:buSzPct val="100000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4" y="80434"/>
            <a:ext cx="24384000" cy="13716000"/>
          </a:xfrm>
          <a:prstGeom prst="rect">
            <a:avLst/>
          </a:prstGeom>
        </p:spPr>
      </p:pic>
      <p:pic>
        <p:nvPicPr>
          <p:cNvPr id="180" name="Afbeelding" descr="Afbeeldi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6" cstate="email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-8573" y="7711277"/>
            <a:ext cx="9615087" cy="5881724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597869" y="7952822"/>
            <a:ext cx="88124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sp>
        <p:nvSpPr>
          <p:cNvPr id="190" name="HMO"/>
          <p:cNvSpPr txBox="1"/>
          <p:nvPr/>
        </p:nvSpPr>
        <p:spPr>
          <a:xfrm>
            <a:off x="1690751" y="2761134"/>
            <a:ext cx="102657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endParaRPr dirty="0"/>
          </a:p>
        </p:txBody>
      </p:sp>
      <p:sp>
        <p:nvSpPr>
          <p:cNvPr id="19" name="Focus: aanjagen van marktinvesteringen, samenwerking publiek-privaat…">
            <a:extLst>
              <a:ext uri="{FF2B5EF4-FFF2-40B4-BE49-F238E27FC236}">
                <a16:creationId xmlns:a16="http://schemas.microsoft.com/office/drawing/2014/main" id="{3C1C2583-EAEA-E84E-A680-C057B4E546A3}"/>
              </a:ext>
            </a:extLst>
          </p:cNvPr>
          <p:cNvSpPr txBox="1"/>
          <p:nvPr/>
        </p:nvSpPr>
        <p:spPr>
          <a:xfrm>
            <a:off x="1597869" y="5129835"/>
            <a:ext cx="951682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spcBef>
                <a:spcPts val="4000"/>
              </a:spcBef>
              <a:buClr>
                <a:srgbClr val="299ED7"/>
              </a:buClr>
              <a:buSzPct val="100000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29635"/>
            <a:ext cx="24384000" cy="13716000"/>
          </a:xfrm>
          <a:prstGeom prst="rect">
            <a:avLst/>
          </a:prstGeom>
        </p:spPr>
      </p:pic>
      <p:pic>
        <p:nvPicPr>
          <p:cNvPr id="180" name="Afbeelding" descr="Afbeeldi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fbeelding" descr="Afbeeldin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81451"/>
            <a:ext cx="24638000" cy="3611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Afbeelding" descr="Afbeelding"/>
          <p:cNvPicPr>
            <a:picLocks noChangeAspect="1"/>
          </p:cNvPicPr>
          <p:nvPr/>
        </p:nvPicPr>
        <p:blipFill>
          <a:blip r:embed="rId6" cstate="email">
            <a:alphaModFix amt="6749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870290"/>
            <a:ext cx="18030444" cy="204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Afbeelding" descr="Afbeeldi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12856633"/>
            <a:ext cx="24371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fbeelding" descr="Afbeeldi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"/>
          <a:stretch/>
        </p:blipFill>
        <p:spPr>
          <a:xfrm rot="10790004">
            <a:off x="-12826937" y="-104363"/>
            <a:ext cx="22422088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Focus: aanjagen van marktinvesteringen, samenwerking publiek-privaat…"/>
          <p:cNvSpPr txBox="1"/>
          <p:nvPr/>
        </p:nvSpPr>
        <p:spPr>
          <a:xfrm>
            <a:off x="1597869" y="7952822"/>
            <a:ext cx="88124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1500" indent="-571500" algn="l" defTabSz="457200">
              <a:spcBef>
                <a:spcPts val="4000"/>
              </a:spcBef>
              <a:buClr>
                <a:srgbClr val="299ED7"/>
              </a:buClr>
              <a:buSzPct val="100000"/>
              <a:buFont typeface="Helvetica" pitchFamily="2" charset="0"/>
              <a:buChar char="●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sp>
        <p:nvSpPr>
          <p:cNvPr id="190" name="HMO"/>
          <p:cNvSpPr txBox="1"/>
          <p:nvPr/>
        </p:nvSpPr>
        <p:spPr>
          <a:xfrm>
            <a:off x="1690751" y="2761134"/>
            <a:ext cx="102657" cy="11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6000" b="0" cap="all">
                <a:solidFill>
                  <a:srgbClr val="299ED7"/>
                </a:solidFill>
                <a:latin typeface="CirceRounded-AltBold"/>
                <a:ea typeface="CirceRounded-AltBold"/>
                <a:cs typeface="CirceRounded-AltBold"/>
                <a:sym typeface="CirceRounded-AltBold"/>
              </a:defRPr>
            </a:lvl1pPr>
          </a:lstStyle>
          <a:p>
            <a:endParaRPr dirty="0"/>
          </a:p>
        </p:txBody>
      </p:sp>
      <p:sp>
        <p:nvSpPr>
          <p:cNvPr id="19" name="Focus: aanjagen van marktinvesteringen, samenwerking publiek-privaat…">
            <a:extLst>
              <a:ext uri="{FF2B5EF4-FFF2-40B4-BE49-F238E27FC236}">
                <a16:creationId xmlns:a16="http://schemas.microsoft.com/office/drawing/2014/main" id="{3C1C2583-EAEA-E84E-A680-C057B4E546A3}"/>
              </a:ext>
            </a:extLst>
          </p:cNvPr>
          <p:cNvSpPr txBox="1"/>
          <p:nvPr/>
        </p:nvSpPr>
        <p:spPr>
          <a:xfrm>
            <a:off x="1597869" y="5129835"/>
            <a:ext cx="951682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spcBef>
                <a:spcPts val="4000"/>
              </a:spcBef>
              <a:buClr>
                <a:srgbClr val="299ED7"/>
              </a:buClr>
              <a:buSzPct val="100000"/>
              <a:defRPr sz="4000" b="0">
                <a:solidFill>
                  <a:srgbClr val="29245B"/>
                </a:solidFill>
                <a:latin typeface="Alegreya Sans Regular"/>
                <a:ea typeface="Alegreya Sans Regular"/>
                <a:cs typeface="Alegreya Sans Regular"/>
                <a:sym typeface="Alegreya Sans Regular"/>
              </a:defRPr>
            </a:pPr>
            <a:endParaRPr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815" y="298736"/>
            <a:ext cx="2474545" cy="9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2977</TotalTime>
  <Words>142</Words>
  <Application>Microsoft Office PowerPoint</Application>
  <PresentationFormat>Aangepast</PresentationFormat>
  <Paragraphs>19</Paragraphs>
  <Slides>12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20" baseType="lpstr">
      <vt:lpstr>Alegreya Sans Regular</vt:lpstr>
      <vt:lpstr>Arial</vt:lpstr>
      <vt:lpstr>Calibri</vt:lpstr>
      <vt:lpstr>Calibri Light</vt:lpstr>
      <vt:lpstr>CirceRounded-AltBold</vt:lpstr>
      <vt:lpstr>Helvetica</vt:lpstr>
      <vt:lpstr>Helvetica Neue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Anne-Marie Eerenstein</dc:creator>
  <cp:lastModifiedBy>Anne-Marie Eerenstein</cp:lastModifiedBy>
  <cp:revision>159</cp:revision>
  <dcterms:modified xsi:type="dcterms:W3CDTF">2024-04-08T07:19:20Z</dcterms:modified>
</cp:coreProperties>
</file>